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PT Sans Narrow"/>
      <p:regular r:id="rId56"/>
      <p:bold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TSansNarrow-bold.fntdata"/><Relationship Id="rId12" Type="http://schemas.openxmlformats.org/officeDocument/2006/relationships/slide" Target="slides/slide7.xml"/><Relationship Id="rId56" Type="http://schemas.openxmlformats.org/officeDocument/2006/relationships/font" Target="fonts/PTSansNarrow-regular.fntdata"/><Relationship Id="rId15" Type="http://schemas.openxmlformats.org/officeDocument/2006/relationships/slide" Target="slides/slide10.xml"/><Relationship Id="rId59" Type="http://schemas.openxmlformats.org/officeDocument/2006/relationships/font" Target="fonts/OpenSans-bold.fntdata"/><Relationship Id="rId14" Type="http://schemas.openxmlformats.org/officeDocument/2006/relationships/slide" Target="slides/slide9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790d947e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790d947e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90d947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790d947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90d947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90d947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90d947e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90d947e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0d947e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790d947e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90d947e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90d947e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90d947e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90d947e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790d947e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790d947e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90d947e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790d947e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790d947e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790d947e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90d947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90d947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799cf2f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799cf2f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799cf2f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799cf2f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99cf2f5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99cf2f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799cf2f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799cf2f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799cf2f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799cf2f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799cf2f5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799cf2f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799cf2f5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799cf2f5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799cf2f5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799cf2f5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799cf2f5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799cf2f5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799cf2f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799cf2f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78f75877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78f75877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799cf2f5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799cf2f5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799cf2f5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799cf2f5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99cf2f5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799cf2f5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799cf2f5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799cf2f5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99cf2f5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799cf2f5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799cf2f5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799cf2f5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799cf2f5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799cf2f5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50f5fc8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50f5fc8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50f5fc8b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50f5fc8b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50f5fc8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50f5fc8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78f75877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78f75877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50f5fc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50f5fc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50f5fc8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50f5fc8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850f5fc8b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850f5fc8b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50f5fc8b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50f5fc8b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50f5fc8b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50f5fc8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50f5fc8b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50f5fc8b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50f5fc8b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50f5fc8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50f5fc8b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50f5fc8b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50f5fc8b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50f5fc8b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50f5fc8b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50f5fc8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8f75877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8f75877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50f5fc8b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50f5fc8b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90d94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790d94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90d947e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790d947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90d947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90d947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790d947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790d947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fontawesome.io/" TargetMode="External"/><Relationship Id="rId4" Type="http://schemas.openxmlformats.org/officeDocument/2006/relationships/hyperlink" Target="https://fontawesome.com/sta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LOGGER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반응형 웹 제작 #2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11-1:  FontAwesome 코드 추가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219650" y="8049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76200" y="1143000"/>
            <a:ext cx="6744600" cy="1086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"style.css"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&lt;script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"https://use.fontawesome.com/926fe18a63.js"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&gt;&lt;/script&gt;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76200" y="2362200"/>
            <a:ext cx="7405200" cy="2376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컨텐츠B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"conB"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(이이콘 + 텍스트)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fa-bar-chart"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라이프로그란?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일상의 이런저런 것들을 기록하다 보면 보이지 않던 소중한 것들이 보입니다.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MORE...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fa-chevron-right"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61505" t="0"/>
          <a:stretch/>
        </p:blipFill>
        <p:spPr>
          <a:xfrm>
            <a:off x="6440851" y="2662700"/>
            <a:ext cx="2484051" cy="18297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2"/>
          <p:cNvSpPr/>
          <p:nvPr/>
        </p:nvSpPr>
        <p:spPr>
          <a:xfrm>
            <a:off x="5591250" y="2927650"/>
            <a:ext cx="757800" cy="64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11-2:  아이콘 원형으로, 스타일 적용</a:t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22950" y="1216050"/>
            <a:ext cx="4042200" cy="1355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(이이콘 + 텍스트)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"fa fa-bar-chart 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icon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라이프로그란?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95850" y="8811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114800" y="838200"/>
            <a:ext cx="4966800" cy="4072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.icon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2em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폭 글꼴 크기의 2배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2em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높이, 글꼴 크기의 2배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var(--icon-color);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#ddd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var(--icon-bk-color);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50%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둥글게 만들기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아래 margin 적용을 위해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6391850" y="9573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7" y="3120700"/>
            <a:ext cx="3904226" cy="15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12 : 3개 개요 추가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나머지 개요 2개를 더 만들기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모바일 화면에서는 세로로 정렬되게 하기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/>
        </p:nvSpPr>
        <p:spPr>
          <a:xfrm>
            <a:off x="-76200" y="152400"/>
            <a:ext cx="7412700" cy="4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컨텐츠B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"conB"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(이이콘 + 텍스트)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...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fa-gears icon"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스마트폰이 있다면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스마트폰이 있다면 언제라도 라이프로그를 시작할 수 있습니다.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MORE... </a:t>
            </a:r>
            <a:endParaRPr sz="105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fa-chevron-right"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5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fa-rocket icon"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SNS와의 연동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Twitter와 Facebook 등의 SNS와 연동해서 로그를 간단하게 공유할 수 있습니다.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MORE... </a:t>
            </a:r>
            <a:endParaRPr sz="105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fa-chevron-right"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2667775" y="64025"/>
            <a:ext cx="60882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12 : 개요 2개 더 만들기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3544975" y="10074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3325" y="990425"/>
            <a:ext cx="2291374" cy="2721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5"/>
          <p:cNvSpPr/>
          <p:nvPr/>
        </p:nvSpPr>
        <p:spPr>
          <a:xfrm>
            <a:off x="5714400" y="1967425"/>
            <a:ext cx="711900" cy="104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6869825" y="3953650"/>
            <a:ext cx="1951800" cy="707400"/>
          </a:xfrm>
          <a:prstGeom prst="wedgeRoundRectCallout">
            <a:avLst>
              <a:gd fmla="val -19413" name="adj1"/>
              <a:gd fmla="val -80838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모바일 화면.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13 :  개요 가로 정렬 하기 (PC)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같은 너비를 가지고 가로로 정렬되게 하기 (PC 화면)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media query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flex 사용하여 정렬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각 개요는 1 : 1 : 1 비율로 가로 배치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간격 조정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13-1 : 개요 가로 정렬 하기 (PC)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76200" y="8330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76200" y="1066800"/>
            <a:ext cx="4765500" cy="2589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이상 (pc)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1 : 1 : 1 비율 설정*/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826" y="2094620"/>
            <a:ext cx="4646574" cy="1241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7"/>
          <p:cNvSpPr/>
          <p:nvPr/>
        </p:nvSpPr>
        <p:spPr>
          <a:xfrm>
            <a:off x="5297950" y="3471425"/>
            <a:ext cx="2962200" cy="707400"/>
          </a:xfrm>
          <a:prstGeom prst="wedgeRoundRectCallout">
            <a:avLst>
              <a:gd fmla="val -23257" name="adj1"/>
              <a:gd fmla="val -69473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 크기 조정해보며 반은형 동작하는지 확인해보자.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13-2 : 개요 간격 조정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381000" y="1295400"/>
            <a:ext cx="3491400" cy="3587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 B : 개요 (아이콘 + 텍스트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padding-top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80px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padding-bottom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padding-left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padding-right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padding-bottom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60px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381000" y="9854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4114800" y="1295400"/>
            <a:ext cx="487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768 이상 (pc)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최대 폭 지정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var(--large-width);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1 : 1 : 1 비율 설정*/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825"/>
            <a:ext cx="8839197" cy="252206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/>
          <p:nvPr/>
        </p:nvSpPr>
        <p:spPr>
          <a:xfrm rot="-5400000">
            <a:off x="4336200" y="-2127575"/>
            <a:ext cx="333900" cy="7204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4113350" y="1003025"/>
            <a:ext cx="1251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1000px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(컨텐츠 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C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11700" y="885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콘텐츠 C 블럭  : 이미지 + 텍스트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0" y="1714300"/>
            <a:ext cx="4819557" cy="1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3073" y="1555125"/>
            <a:ext cx="2288525" cy="160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1"/>
          <p:cNvCxnSpPr/>
          <p:nvPr/>
        </p:nvCxnSpPr>
        <p:spPr>
          <a:xfrm>
            <a:off x="5522200" y="993025"/>
            <a:ext cx="0" cy="3142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31"/>
          <p:cNvSpPr/>
          <p:nvPr/>
        </p:nvSpPr>
        <p:spPr>
          <a:xfrm>
            <a:off x="4945050" y="22290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/>
          <p:nvPr/>
        </p:nvSpPr>
        <p:spPr>
          <a:xfrm>
            <a:off x="5021250" y="8775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(컨텐츠 B)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C 구성</a:t>
            </a: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1" y="982200"/>
            <a:ext cx="3469200" cy="243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2"/>
          <p:cNvCxnSpPr>
            <a:stCxn id="229" idx="1"/>
          </p:cNvCxnSpPr>
          <p:nvPr/>
        </p:nvCxnSpPr>
        <p:spPr>
          <a:xfrm flipH="1">
            <a:off x="3390250" y="1407125"/>
            <a:ext cx="1674000" cy="2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9" name="Google Shape;229;p32"/>
          <p:cNvSpPr txBox="1"/>
          <p:nvPr/>
        </p:nvSpPr>
        <p:spPr>
          <a:xfrm>
            <a:off x="5064250" y="1152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이미지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0" name="Google Shape;230;p32"/>
          <p:cNvCxnSpPr>
            <a:stCxn id="231" idx="1"/>
          </p:cNvCxnSpPr>
          <p:nvPr/>
        </p:nvCxnSpPr>
        <p:spPr>
          <a:xfrm flipH="1">
            <a:off x="2904850" y="1940525"/>
            <a:ext cx="2159400" cy="45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1" name="Google Shape;231;p32"/>
          <p:cNvSpPr txBox="1"/>
          <p:nvPr/>
        </p:nvSpPr>
        <p:spPr>
          <a:xfrm>
            <a:off x="5064250" y="16858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제목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2" name="Google Shape;232;p32"/>
          <p:cNvCxnSpPr>
            <a:stCxn id="233" idx="1"/>
          </p:cNvCxnSpPr>
          <p:nvPr/>
        </p:nvCxnSpPr>
        <p:spPr>
          <a:xfrm flipH="1">
            <a:off x="3513250" y="2626325"/>
            <a:ext cx="1551000" cy="15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3" name="Google Shape;233;p32"/>
          <p:cNvSpPr txBox="1"/>
          <p:nvPr/>
        </p:nvSpPr>
        <p:spPr>
          <a:xfrm>
            <a:off x="5064250" y="23716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문장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4" name="Google Shape;234;p32"/>
          <p:cNvCxnSpPr>
            <a:stCxn id="235" idx="1"/>
          </p:cNvCxnSpPr>
          <p:nvPr/>
        </p:nvCxnSpPr>
        <p:spPr>
          <a:xfrm rot="10800000">
            <a:off x="1790950" y="3157325"/>
            <a:ext cx="2739900" cy="15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35" name="Google Shape;235;p32"/>
          <p:cNvSpPr txBox="1"/>
          <p:nvPr/>
        </p:nvSpPr>
        <p:spPr>
          <a:xfrm>
            <a:off x="4530850" y="3057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링크 버튼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14 : 텍스트 &amp; 이미지 링크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콘텐츠 C 를 구성하는 이미지와 글자 추가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제목과 문장 의 기본 스타일 작성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228600" y="914400"/>
            <a:ext cx="8610900" cy="3949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컨텐츠C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"conC"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(이미지 + 텍스트)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이미지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"photo"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텍스트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제목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귀찮은 설정과 데이터 관리를 하지 않아도 됩니다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문장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라이프로그에서는 귀찮은 설정과 데이터 관리를 따로 하지 않아도 됩니다. 다른 애플리케이션과의 연동도 버튼 하나만 누르면 됩니다.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링크박스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자세한 설정 방법 살펴보기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fa-chevron-right"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7" name="Google Shape;247;p34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14 : 텍스트 &amp; 이미지 링크</a:t>
            </a:r>
            <a:endParaRPr/>
          </a:p>
        </p:txBody>
      </p:sp>
      <p:sp>
        <p:nvSpPr>
          <p:cNvPr id="248" name="Google Shape;248;p34"/>
          <p:cNvSpPr txBox="1"/>
          <p:nvPr/>
        </p:nvSpPr>
        <p:spPr>
          <a:xfrm>
            <a:off x="3451625" y="101672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76200" y="685800"/>
            <a:ext cx="4718700" cy="3765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콘텐츠C: 개요(이미지 + 텍스트)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126300" y="2015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0" r="35666" t="0"/>
          <a:stretch/>
        </p:blipFill>
        <p:spPr>
          <a:xfrm>
            <a:off x="4387450" y="1741975"/>
            <a:ext cx="4349599" cy="10165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" name="Google Shape;256;p35"/>
          <p:cNvSpPr/>
          <p:nvPr/>
        </p:nvSpPr>
        <p:spPr>
          <a:xfrm>
            <a:off x="3478750" y="1722150"/>
            <a:ext cx="826500" cy="10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15 : 버튼 형태 링크 만들기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159300" y="1190125"/>
            <a:ext cx="4260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링크를 버튼 형태로 만들기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기존의 conA  에서 적용해보았던 스타일 적용하기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25" y="2126125"/>
            <a:ext cx="4638675" cy="1895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6"/>
          <p:cNvSpPr/>
          <p:nvPr/>
        </p:nvSpPr>
        <p:spPr>
          <a:xfrm>
            <a:off x="3088400" y="2835825"/>
            <a:ext cx="975900" cy="82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15 : 버튼 형태 링크 만들기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2362200" y="914400"/>
            <a:ext cx="6767400" cy="4000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#BF6A7A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var(--accent-color);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currentColor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currentColor : 글자와 같은 색상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inline 이면 margin 적용 안된다, 따라서 inline-block 적용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커서 올라가면 조금 밝게 보이기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linear-gradient(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278700" y="9635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222300" y="1458100"/>
            <a:ext cx="17451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기존의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.conA a  와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.conA a:hover 를 복사해 붙인뒤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selector 만 수정합시다.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387900" y="885325"/>
            <a:ext cx="2616000" cy="22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버튼을 감싸는 흰색 테두리는 흰색 배경에 묻혀서 보이지 않으나, 다음에 배경색 지정하면 보이게 될거다.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550" y="1162725"/>
            <a:ext cx="4638675" cy="18954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16 : 블록 색상 지정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블록 전체 색상 지정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블록 기본 글자색 지정</a:t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50" y="2103275"/>
            <a:ext cx="5276850" cy="16287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16 : 블록 색상 지정</a:t>
            </a:r>
            <a:endParaRPr/>
          </a:p>
        </p:txBody>
      </p:sp>
      <p:sp>
        <p:nvSpPr>
          <p:cNvPr id="291" name="Google Shape;291;p40"/>
          <p:cNvSpPr txBox="1"/>
          <p:nvPr/>
        </p:nvSpPr>
        <p:spPr>
          <a:xfrm>
            <a:off x="304800" y="1371600"/>
            <a:ext cx="4489200" cy="2879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콘텐츠C: 개요(이미지 + 텍스트)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#5D9AB2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var(--main-color);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354900" y="10397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10498" t="0"/>
          <a:stretch/>
        </p:blipFill>
        <p:spPr>
          <a:xfrm>
            <a:off x="5188400" y="1647100"/>
            <a:ext cx="3796300" cy="13092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" name="Google Shape;294;p40"/>
          <p:cNvSpPr/>
          <p:nvPr/>
        </p:nvSpPr>
        <p:spPr>
          <a:xfrm>
            <a:off x="4454650" y="1997700"/>
            <a:ext cx="573900" cy="7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17 : 이미지 출력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311700" y="952925"/>
            <a:ext cx="8520600" cy="3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배경이미지로 이미지 출력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최소 높이 (min-height) 지정하여 높이 확보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125" y="2083254"/>
            <a:ext cx="5049474" cy="19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B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59300" y="809125"/>
            <a:ext cx="28545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컨텐츠 B 영역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875" y="1238625"/>
            <a:ext cx="2709636" cy="36377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75" y="1408650"/>
            <a:ext cx="4700877" cy="129916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" name="Google Shape;81;p15"/>
          <p:cNvCxnSpPr/>
          <p:nvPr/>
        </p:nvCxnSpPr>
        <p:spPr>
          <a:xfrm>
            <a:off x="5446000" y="1678825"/>
            <a:ext cx="0" cy="3142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4868850" y="19242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868850" y="9537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sp>
        <p:nvSpPr>
          <p:cNvPr id="84" name="Google Shape;84;p15"/>
          <p:cNvSpPr txBox="1"/>
          <p:nvPr/>
        </p:nvSpPr>
        <p:spPr>
          <a:xfrm>
            <a:off x="175125" y="3024000"/>
            <a:ext cx="45414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각각의 개요에 ‘아이콘’ 넣기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-"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화면크기에 따라  가로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&lt;-&gt; 세로 레이아웃 변화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17 : 이미지 출력</a:t>
            </a:r>
            <a:endParaRPr/>
          </a:p>
        </p:txBody>
      </p:sp>
      <p:sp>
        <p:nvSpPr>
          <p:cNvPr id="307" name="Google Shape;307;p42"/>
          <p:cNvSpPr txBox="1"/>
          <p:nvPr/>
        </p:nvSpPr>
        <p:spPr>
          <a:xfrm>
            <a:off x="304800" y="1371600"/>
            <a:ext cx="7318500" cy="2158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아무것도 없는 div 이기에 보이게 하려면 min-height 지정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url(img/note.jpg);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354900" y="10397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450" y="2571754"/>
            <a:ext cx="5117299" cy="196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0" name="Google Shape;310;p42"/>
          <p:cNvSpPr/>
          <p:nvPr/>
        </p:nvSpPr>
        <p:spPr>
          <a:xfrm>
            <a:off x="2663600" y="3042475"/>
            <a:ext cx="688800" cy="83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59300" y="64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18 : PC 화면에서 정렬 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159300" y="885325"/>
            <a:ext cx="8520600" cy="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PC 화면 (768 이상) 에서의 레이아웃 작성</a:t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24" y="2255176"/>
            <a:ext cx="5653774" cy="17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3"/>
          <p:cNvCxnSpPr>
            <a:stCxn id="319" idx="2"/>
            <a:endCxn id="317" idx="1"/>
          </p:cNvCxnSpPr>
          <p:nvPr/>
        </p:nvCxnSpPr>
        <p:spPr>
          <a:xfrm>
            <a:off x="1110050" y="2179475"/>
            <a:ext cx="780000" cy="96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9" name="Google Shape;319;p43"/>
          <p:cNvSpPr txBox="1"/>
          <p:nvPr/>
        </p:nvSpPr>
        <p:spPr>
          <a:xfrm>
            <a:off x="127400" y="1472075"/>
            <a:ext cx="1965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이미지와 텍스트 너비는 화면 너비에 따라 변합니다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0" name="Google Shape;320;p43"/>
          <p:cNvCxnSpPr>
            <a:stCxn id="321" idx="2"/>
          </p:cNvCxnSpPr>
          <p:nvPr/>
        </p:nvCxnSpPr>
        <p:spPr>
          <a:xfrm flipH="1">
            <a:off x="7221625" y="1841750"/>
            <a:ext cx="270900" cy="85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1" name="Google Shape;321;p43"/>
          <p:cNvSpPr txBox="1"/>
          <p:nvPr/>
        </p:nvSpPr>
        <p:spPr>
          <a:xfrm>
            <a:off x="6731125" y="1475750"/>
            <a:ext cx="15228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글자 주변에 여백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43"/>
          <p:cNvSpPr/>
          <p:nvPr/>
        </p:nvSpPr>
        <p:spPr>
          <a:xfrm rot="-5400000">
            <a:off x="3528175" y="864700"/>
            <a:ext cx="241200" cy="259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/>
          <p:nvPr/>
        </p:nvSpPr>
        <p:spPr>
          <a:xfrm rot="-5400000">
            <a:off x="5869975" y="1266100"/>
            <a:ext cx="287100" cy="1842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3389125" y="1642775"/>
            <a:ext cx="360900" cy="36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5827525" y="1642775"/>
            <a:ext cx="360900" cy="36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4326400" y="1464450"/>
            <a:ext cx="11961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3:2  가로정렬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7772400" y="2640525"/>
            <a:ext cx="1078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이미지와 글자는 ‘높이 마추기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43"/>
          <p:cNvCxnSpPr/>
          <p:nvPr/>
        </p:nvCxnSpPr>
        <p:spPr>
          <a:xfrm flipH="1">
            <a:off x="7175675" y="3019500"/>
            <a:ext cx="642900" cy="16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18-1 : media query,   3 : 2 flexible 박스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228600" y="1371600"/>
            <a:ext cx="5431500" cy="2652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이미지 와 글자 3 : 2 비율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278700" y="10397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" name="Google Shape;3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1550" y="3081075"/>
            <a:ext cx="6466249" cy="11226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44"/>
          <p:cNvSpPr/>
          <p:nvPr/>
        </p:nvSpPr>
        <p:spPr>
          <a:xfrm>
            <a:off x="5492100" y="1833825"/>
            <a:ext cx="2985900" cy="1044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만 해도 PC 화면에서 가로로 배치 된다.  (아직 여백, 너비 맞추기 는 안되어 있다.)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18-2 : 글자 주변에 여백 넣기</a:t>
            </a:r>
            <a:endParaRPr/>
          </a:p>
        </p:txBody>
      </p:sp>
      <p:sp>
        <p:nvSpPr>
          <p:cNvPr id="343" name="Google Shape;343;p45"/>
          <p:cNvSpPr txBox="1"/>
          <p:nvPr/>
        </p:nvSpPr>
        <p:spPr>
          <a:xfrm>
            <a:off x="152400" y="1447800"/>
            <a:ext cx="3716700" cy="2283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콘텐츠C: 개요(이미지 + 텍스트)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글자주변 여백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4267200" y="1430950"/>
            <a:ext cx="3926100" cy="2036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…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글자주변 여백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278700" y="10397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Step19 : 컨텐츠B 와 너비 맞추기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961525"/>
            <a:ext cx="4383900" cy="11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먼저 만들었던 컨텐츠 B 와 너비를 맞추어 출력하기</a:t>
            </a:r>
            <a:endParaRPr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000" y="1533425"/>
            <a:ext cx="4143600" cy="2794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6"/>
          <p:cNvCxnSpPr/>
          <p:nvPr/>
        </p:nvCxnSpPr>
        <p:spPr>
          <a:xfrm>
            <a:off x="4994250" y="1366250"/>
            <a:ext cx="0" cy="318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6"/>
          <p:cNvCxnSpPr/>
          <p:nvPr/>
        </p:nvCxnSpPr>
        <p:spPr>
          <a:xfrm>
            <a:off x="8804250" y="1366250"/>
            <a:ext cx="0" cy="318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5" name="Google Shape;355;p46"/>
          <p:cNvSpPr txBox="1"/>
          <p:nvPr/>
        </p:nvSpPr>
        <p:spPr>
          <a:xfrm>
            <a:off x="6502525" y="942350"/>
            <a:ext cx="8652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1000px</a:t>
            </a:r>
            <a:endParaRPr sz="12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6"/>
          <p:cNvSpPr/>
          <p:nvPr/>
        </p:nvSpPr>
        <p:spPr>
          <a:xfrm rot="-5400000">
            <a:off x="6727375" y="-505700"/>
            <a:ext cx="287100" cy="370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505900"/>
            <a:ext cx="3487076" cy="17095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" name="Google Shape;358;p46"/>
          <p:cNvSpPr/>
          <p:nvPr/>
        </p:nvSpPr>
        <p:spPr>
          <a:xfrm>
            <a:off x="3960950" y="2950625"/>
            <a:ext cx="887100" cy="84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46"/>
          <p:cNvCxnSpPr>
            <a:stCxn id="357" idx="1"/>
          </p:cNvCxnSpPr>
          <p:nvPr/>
        </p:nvCxnSpPr>
        <p:spPr>
          <a:xfrm>
            <a:off x="228600" y="3360675"/>
            <a:ext cx="6900" cy="12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6"/>
          <p:cNvCxnSpPr/>
          <p:nvPr/>
        </p:nvCxnSpPr>
        <p:spPr>
          <a:xfrm>
            <a:off x="3657600" y="3284475"/>
            <a:ext cx="6900" cy="12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6"/>
          <p:cNvCxnSpPr/>
          <p:nvPr/>
        </p:nvCxnSpPr>
        <p:spPr>
          <a:xfrm>
            <a:off x="3276600" y="2217675"/>
            <a:ext cx="6900" cy="12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6"/>
          <p:cNvCxnSpPr/>
          <p:nvPr/>
        </p:nvCxnSpPr>
        <p:spPr>
          <a:xfrm>
            <a:off x="685800" y="2217675"/>
            <a:ext cx="6900" cy="126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19 : 컨텐츠B 와 너비 맞추기</a:t>
            </a:r>
            <a:endParaRPr/>
          </a:p>
        </p:txBody>
      </p:sp>
      <p:sp>
        <p:nvSpPr>
          <p:cNvPr id="368" name="Google Shape;368;p47"/>
          <p:cNvSpPr txBox="1"/>
          <p:nvPr/>
        </p:nvSpPr>
        <p:spPr>
          <a:xfrm>
            <a:off x="228600" y="1752600"/>
            <a:ext cx="5615400" cy="2796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컨텐츠 B 와 너비 맞추기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var(--large-width);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이미지 와 글자 3 : 2 비율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278700" y="12683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 확인</a:t>
            </a:r>
            <a:endParaRPr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923825"/>
            <a:ext cx="4717452" cy="28304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600" y="3277425"/>
            <a:ext cx="2412425" cy="13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599" y="224642"/>
            <a:ext cx="2412426" cy="31070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48"/>
          <p:cNvCxnSpPr/>
          <p:nvPr/>
        </p:nvCxnSpPr>
        <p:spPr>
          <a:xfrm>
            <a:off x="5598400" y="307225"/>
            <a:ext cx="0" cy="3142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48"/>
          <p:cNvSpPr/>
          <p:nvPr/>
        </p:nvSpPr>
        <p:spPr>
          <a:xfrm>
            <a:off x="5021250" y="15432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8"/>
          <p:cNvSpPr/>
          <p:nvPr/>
        </p:nvSpPr>
        <p:spPr>
          <a:xfrm>
            <a:off x="5097450" y="1917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(컨텐츠 D)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725"/>
            <a:ext cx="4792651" cy="142958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50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D</a:t>
            </a:r>
            <a:endParaRPr/>
          </a:p>
        </p:txBody>
      </p:sp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311700" y="885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콘텐츠 D 블럭  : 이미지 + 텍스트</a:t>
            </a:r>
            <a:endParaRPr/>
          </a:p>
        </p:txBody>
      </p:sp>
      <p:cxnSp>
        <p:nvCxnSpPr>
          <p:cNvPr id="393" name="Google Shape;393;p50"/>
          <p:cNvCxnSpPr/>
          <p:nvPr/>
        </p:nvCxnSpPr>
        <p:spPr>
          <a:xfrm>
            <a:off x="5522200" y="993025"/>
            <a:ext cx="0" cy="3142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50"/>
          <p:cNvSpPr/>
          <p:nvPr/>
        </p:nvSpPr>
        <p:spPr>
          <a:xfrm>
            <a:off x="4945050" y="22290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/>
          <p:nvPr/>
        </p:nvSpPr>
        <p:spPr>
          <a:xfrm>
            <a:off x="5021250" y="8775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789" y="1630425"/>
            <a:ext cx="2464285" cy="1696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50"/>
          <p:cNvSpPr/>
          <p:nvPr/>
        </p:nvSpPr>
        <p:spPr>
          <a:xfrm>
            <a:off x="2871300" y="3437000"/>
            <a:ext cx="1472100" cy="562500"/>
          </a:xfrm>
          <a:prstGeom prst="wedgeRoundRectCallout">
            <a:avLst>
              <a:gd fmla="val -19586" name="adj1"/>
              <a:gd fmla="val -8265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너비 400px 고정</a:t>
            </a:r>
            <a:endParaRPr/>
          </a:p>
        </p:txBody>
      </p:sp>
      <p:sp>
        <p:nvSpPr>
          <p:cNvPr id="398" name="Google Shape;398;p50"/>
          <p:cNvSpPr/>
          <p:nvPr/>
        </p:nvSpPr>
        <p:spPr>
          <a:xfrm>
            <a:off x="356700" y="3360800"/>
            <a:ext cx="2196300" cy="562500"/>
          </a:xfrm>
          <a:prstGeom prst="wedgeRoundRectCallout">
            <a:avLst>
              <a:gd fmla="val -19586" name="adj1"/>
              <a:gd fmla="val -82658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글자 너비는 화면 너비에 비례</a:t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>
            <a:off x="3785700" y="4122800"/>
            <a:ext cx="1472100" cy="562500"/>
          </a:xfrm>
          <a:prstGeom prst="wedgeRoundRectCallout">
            <a:avLst>
              <a:gd fmla="val 4020" name="adj1"/>
              <a:gd fmla="val -26655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와 글자 높이 맞추기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96" y="1152425"/>
            <a:ext cx="3158754" cy="2174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51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C 구성</a:t>
            </a:r>
            <a:endParaRPr/>
          </a:p>
        </p:txBody>
      </p:sp>
      <p:cxnSp>
        <p:nvCxnSpPr>
          <p:cNvPr id="406" name="Google Shape;406;p51"/>
          <p:cNvCxnSpPr>
            <a:stCxn id="407" idx="1"/>
          </p:cNvCxnSpPr>
          <p:nvPr/>
        </p:nvCxnSpPr>
        <p:spPr>
          <a:xfrm flipH="1">
            <a:off x="3390250" y="1407125"/>
            <a:ext cx="1674000" cy="2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7" name="Google Shape;407;p51"/>
          <p:cNvSpPr txBox="1"/>
          <p:nvPr/>
        </p:nvSpPr>
        <p:spPr>
          <a:xfrm>
            <a:off x="5064250" y="1152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이미지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8" name="Google Shape;408;p51"/>
          <p:cNvCxnSpPr>
            <a:stCxn id="409" idx="1"/>
          </p:cNvCxnSpPr>
          <p:nvPr/>
        </p:nvCxnSpPr>
        <p:spPr>
          <a:xfrm flipH="1">
            <a:off x="2904850" y="1940525"/>
            <a:ext cx="2159400" cy="45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09" name="Google Shape;409;p51"/>
          <p:cNvSpPr txBox="1"/>
          <p:nvPr/>
        </p:nvSpPr>
        <p:spPr>
          <a:xfrm>
            <a:off x="5064250" y="16858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제목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0" name="Google Shape;410;p51"/>
          <p:cNvCxnSpPr>
            <a:stCxn id="411" idx="1"/>
          </p:cNvCxnSpPr>
          <p:nvPr/>
        </p:nvCxnSpPr>
        <p:spPr>
          <a:xfrm flipH="1">
            <a:off x="3513250" y="2626325"/>
            <a:ext cx="1551000" cy="15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1" name="Google Shape;411;p51"/>
          <p:cNvSpPr txBox="1"/>
          <p:nvPr/>
        </p:nvSpPr>
        <p:spPr>
          <a:xfrm>
            <a:off x="5064250" y="23716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문장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2" name="Google Shape;412;p51"/>
          <p:cNvCxnSpPr>
            <a:stCxn id="413" idx="1"/>
          </p:cNvCxnSpPr>
          <p:nvPr/>
        </p:nvCxnSpPr>
        <p:spPr>
          <a:xfrm rot="10800000">
            <a:off x="1790950" y="3157325"/>
            <a:ext cx="2739900" cy="15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13" name="Google Shape;413;p51"/>
          <p:cNvSpPr txBox="1"/>
          <p:nvPr/>
        </p:nvSpPr>
        <p:spPr>
          <a:xfrm>
            <a:off x="4530850" y="3057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링크 버튼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300" y="1131575"/>
            <a:ext cx="3257550" cy="2581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의 구성</a:t>
            </a:r>
            <a:endParaRPr/>
          </a:p>
        </p:txBody>
      </p:sp>
      <p:cxnSp>
        <p:nvCxnSpPr>
          <p:cNvPr id="91" name="Google Shape;91;p16"/>
          <p:cNvCxnSpPr>
            <a:stCxn id="92" idx="1"/>
          </p:cNvCxnSpPr>
          <p:nvPr/>
        </p:nvCxnSpPr>
        <p:spPr>
          <a:xfrm flipH="1">
            <a:off x="4076050" y="1407125"/>
            <a:ext cx="1674000" cy="2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2" name="Google Shape;92;p16"/>
          <p:cNvSpPr txBox="1"/>
          <p:nvPr/>
        </p:nvSpPr>
        <p:spPr>
          <a:xfrm>
            <a:off x="5750050" y="1152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아이콘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3" name="Google Shape;93;p16"/>
          <p:cNvCxnSpPr>
            <a:stCxn id="94" idx="1"/>
          </p:cNvCxnSpPr>
          <p:nvPr/>
        </p:nvCxnSpPr>
        <p:spPr>
          <a:xfrm flipH="1">
            <a:off x="4076050" y="1940525"/>
            <a:ext cx="1674000" cy="40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6"/>
          <p:cNvSpPr txBox="1"/>
          <p:nvPr/>
        </p:nvSpPr>
        <p:spPr>
          <a:xfrm>
            <a:off x="5750050" y="16858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제목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" name="Google Shape;95;p16"/>
          <p:cNvCxnSpPr>
            <a:stCxn id="96" idx="1"/>
          </p:cNvCxnSpPr>
          <p:nvPr/>
        </p:nvCxnSpPr>
        <p:spPr>
          <a:xfrm flipH="1">
            <a:off x="4876750" y="2473925"/>
            <a:ext cx="873300" cy="30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" name="Google Shape;96;p16"/>
          <p:cNvSpPr txBox="1"/>
          <p:nvPr/>
        </p:nvSpPr>
        <p:spPr>
          <a:xfrm>
            <a:off x="5750050" y="22192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문장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7" name="Google Shape;97;p16"/>
          <p:cNvCxnSpPr>
            <a:stCxn id="98" idx="1"/>
          </p:cNvCxnSpPr>
          <p:nvPr/>
        </p:nvCxnSpPr>
        <p:spPr>
          <a:xfrm flipH="1">
            <a:off x="4027450" y="3312125"/>
            <a:ext cx="1189200" cy="7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p16"/>
          <p:cNvSpPr txBox="1"/>
          <p:nvPr/>
        </p:nvSpPr>
        <p:spPr>
          <a:xfrm>
            <a:off x="5216650" y="3057425"/>
            <a:ext cx="1965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링크 버튼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Step20 : 콘텐츠C → 콘텐츠D 복사 생성</a:t>
            </a:r>
            <a:endParaRPr/>
          </a:p>
        </p:txBody>
      </p:sp>
      <p:sp>
        <p:nvSpPr>
          <p:cNvPr id="419" name="Google Shape;419;p52"/>
          <p:cNvSpPr txBox="1"/>
          <p:nvPr>
            <p:ph idx="1" type="body"/>
          </p:nvPr>
        </p:nvSpPr>
        <p:spPr>
          <a:xfrm>
            <a:off x="311700" y="1037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직전에 만든 콘텐츠C 설정을 복사하고, 출력할 이미지, 배경색, 여백크기, 링크, 버튼 디자인은 변경합니다.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20 : 콘텐츠C → 콘텐츠D 복사 생성</a:t>
            </a:r>
            <a:endParaRPr/>
          </a:p>
        </p:txBody>
      </p:sp>
      <p:sp>
        <p:nvSpPr>
          <p:cNvPr id="425" name="Google Shape;425;p53"/>
          <p:cNvSpPr txBox="1"/>
          <p:nvPr/>
        </p:nvSpPr>
        <p:spPr>
          <a:xfrm>
            <a:off x="321475" y="1283825"/>
            <a:ext cx="7443900" cy="300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컨텐츠D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"conD"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(텍스트 + 이미지)--&gt;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"photo"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&gt;&lt;/div&gt;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라이프로그와 함께하는 재미있는 일상 생활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그때그때 일상을 기록하는 라이프로그, 나중에 과거의 일상을 보면 그때는 알지 못했던 다양한 즐거움이 보일 것입니다.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라이프로그 살펴보기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&lt;span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"fa fa-chevron-right"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&gt;&lt;/span&gt;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53"/>
          <p:cNvSpPr txBox="1"/>
          <p:nvPr/>
        </p:nvSpPr>
        <p:spPr>
          <a:xfrm>
            <a:off x="278700" y="963575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2790900" y="57400"/>
            <a:ext cx="5426400" cy="5010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콘텐츠D: 개요(이미지 + 글자 : 반대로 배치하기)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삭제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 {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background-color: #5D9AB2;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background-color: var(--main-color);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color: #fff;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color: var(--text-bright-color);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글자주변 여백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301675" y="21815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3" name="Google Shape;433;p54"/>
          <p:cNvSpPr/>
          <p:nvPr/>
        </p:nvSpPr>
        <p:spPr>
          <a:xfrm>
            <a:off x="81400" y="593875"/>
            <a:ext cx="2227200" cy="1527000"/>
          </a:xfrm>
          <a:prstGeom prst="wedgeRoundRectCallout">
            <a:avLst>
              <a:gd fmla="val 77472" name="adj1"/>
              <a:gd fmla="val -2142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만들었던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.conC 를 복사해서 내린뒤</a:t>
            </a:r>
            <a:br>
              <a:rPr lang="ko"/>
            </a:br>
            <a:r>
              <a:rPr b="1" lang="ko"/>
              <a:t>.conD</a:t>
            </a:r>
            <a:r>
              <a:rPr lang="ko"/>
              <a:t> 로 selector 변경</a:t>
            </a:r>
            <a:endParaRPr/>
          </a:p>
        </p:txBody>
      </p:sp>
      <p:sp>
        <p:nvSpPr>
          <p:cNvPr id="434" name="Google Shape;434;p54"/>
          <p:cNvSpPr/>
          <p:nvPr/>
        </p:nvSpPr>
        <p:spPr>
          <a:xfrm>
            <a:off x="6518100" y="1005150"/>
            <a:ext cx="2227200" cy="723300"/>
          </a:xfrm>
          <a:prstGeom prst="wedgeRoundRectCallout">
            <a:avLst>
              <a:gd fmla="val -63591" name="adj1"/>
              <a:gd fmla="val -1691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배경색, 글자색은 삭제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134275" y="228600"/>
            <a:ext cx="8263500" cy="4512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#BF6A7A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var(--accent-color);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currentColor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currentColor : 글자와 같은 색상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inline 이면 margin 적용 안된다, 따라서 inline-block 적용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box-shadow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#888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실선 1px 두께 그림자 (크롬에서는 box-shadow 에 변수 지정 불가)*/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커서 올라가면 조금 밝게 보이기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linear-gradient(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763" y="3079725"/>
            <a:ext cx="2962275" cy="1257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41" name="Google Shape;441;p55"/>
          <p:cNvCxnSpPr/>
          <p:nvPr/>
        </p:nvCxnSpPr>
        <p:spPr>
          <a:xfrm rot="10800000">
            <a:off x="5086100" y="2744000"/>
            <a:ext cx="1446600" cy="76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/>
        </p:nvSpPr>
        <p:spPr>
          <a:xfrm>
            <a:off x="152400" y="-76200"/>
            <a:ext cx="8400900" cy="50016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아무것도 없는 div 이기에 보이게 하려면 min-height 지정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url(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img/life.jpg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컨텐츠 B 와 너비 맞추기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var(--large-width);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이미지 와 글자 3 : 2 비율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글자주변 여백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  <p:sp>
        <p:nvSpPr>
          <p:cNvPr id="447" name="Google Shape;447;p56"/>
          <p:cNvSpPr/>
          <p:nvPr/>
        </p:nvSpPr>
        <p:spPr>
          <a:xfrm>
            <a:off x="4232100" y="700350"/>
            <a:ext cx="1749600" cy="723300"/>
          </a:xfrm>
          <a:prstGeom prst="wedgeRoundRectCallout">
            <a:avLst>
              <a:gd fmla="val -68360" name="adj1"/>
              <a:gd fmla="val -53176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 변경!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625"/>
            <a:ext cx="4715551" cy="2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975" y="788900"/>
            <a:ext cx="2066527" cy="2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/>
          <p:nvPr/>
        </p:nvSpPr>
        <p:spPr>
          <a:xfrm>
            <a:off x="5021250" y="20004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Step21 : 위 아래 여백 주기</a:t>
            </a:r>
            <a:endParaRPr/>
          </a:p>
        </p:txBody>
      </p:sp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모바일여백 / PC 여백 따로 지정하기</a:t>
            </a:r>
            <a:endParaRPr/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5" y="1970600"/>
            <a:ext cx="2425952" cy="2106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885" y="2053200"/>
            <a:ext cx="4863817" cy="194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21 : 위 아래 여백 주기</a:t>
            </a:r>
            <a:endParaRPr/>
          </a:p>
        </p:txBody>
      </p:sp>
      <p:sp>
        <p:nvSpPr>
          <p:cNvPr id="469" name="Google Shape;469;p59"/>
          <p:cNvSpPr txBox="1"/>
          <p:nvPr/>
        </p:nvSpPr>
        <p:spPr>
          <a:xfrm>
            <a:off x="0" y="939500"/>
            <a:ext cx="4619400" cy="1793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콘텐츠D: 개요(이미지 + 글자 : 반대로 배치하기)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padding-top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모바일에서 위 여백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4970275" y="838200"/>
            <a:ext cx="3702000" cy="1947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...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PC 화면에서 위아래 여백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padding-top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padding-bottom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25" y="2808800"/>
            <a:ext cx="2425952" cy="2106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485" y="2891400"/>
            <a:ext cx="4863817" cy="1947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3" name="Google Shape;473;p59"/>
          <p:cNvSpPr txBox="1"/>
          <p:nvPr/>
        </p:nvSpPr>
        <p:spPr>
          <a:xfrm>
            <a:off x="255750" y="6776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type="title"/>
          </p:nvPr>
        </p:nvSpPr>
        <p:spPr>
          <a:xfrm>
            <a:off x="83100" y="64025"/>
            <a:ext cx="89754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Step21 : 이미지 너비 고정, 정렬순서 바꾸기</a:t>
            </a:r>
            <a:endParaRPr/>
          </a:p>
        </p:txBody>
      </p:sp>
      <p:sp>
        <p:nvSpPr>
          <p:cNvPr id="479" name="Google Shape;479;p60"/>
          <p:cNvSpPr txBox="1"/>
          <p:nvPr>
            <p:ph idx="1" type="body"/>
          </p:nvPr>
        </p:nvSpPr>
        <p:spPr>
          <a:xfrm>
            <a:off x="311700" y="809125"/>
            <a:ext cx="85206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PC 화면에선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이미지 너비 고정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글자 너비만 화면에 맞추어 변하기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이미지는 오른른쪽, 글자는 왼쪽으로</a:t>
            </a:r>
            <a:endParaRPr/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1925"/>
            <a:ext cx="3280424" cy="15076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1" name="Google Shape;48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0" y="2571750"/>
            <a:ext cx="4562476" cy="138880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60"/>
          <p:cNvSpPr/>
          <p:nvPr/>
        </p:nvSpPr>
        <p:spPr>
          <a:xfrm rot="-5400000">
            <a:off x="7293263" y="1533750"/>
            <a:ext cx="300600" cy="177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0"/>
          <p:cNvSpPr/>
          <p:nvPr/>
        </p:nvSpPr>
        <p:spPr>
          <a:xfrm rot="-5400000">
            <a:off x="2383025" y="1609950"/>
            <a:ext cx="300600" cy="1775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0"/>
          <p:cNvSpPr/>
          <p:nvPr/>
        </p:nvSpPr>
        <p:spPr>
          <a:xfrm rot="-5400000">
            <a:off x="4983730" y="1176300"/>
            <a:ext cx="300600" cy="2490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0"/>
          <p:cNvSpPr/>
          <p:nvPr/>
        </p:nvSpPr>
        <p:spPr>
          <a:xfrm rot="-5400000">
            <a:off x="685475" y="1783500"/>
            <a:ext cx="300600" cy="142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title"/>
          </p:nvPr>
        </p:nvSpPr>
        <p:spPr>
          <a:xfrm>
            <a:off x="159300" y="64025"/>
            <a:ext cx="87468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21 : 이미지 너비 고정,정렬순서 바꾸기</a:t>
            </a:r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0" y="533400"/>
            <a:ext cx="6303000" cy="4695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flexible box 기능으로 가로 정렬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.container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그래서, 부모를 flex 로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row-reverse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정렬순서 변경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컨텐츠 B 와 너비 맞추기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max-width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var(--large-width);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margin-right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PC 화면에서 위아래 여백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.photo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400px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이미지의 너비 400px 로 고정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처음 두개의 0 0 은 변화 관련 값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   둘다 0 지정하면 변화하지 않아 400px 로 고정하여 출력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이미지 제외한 남은 너비 채우기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글자주변 여백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6478475" y="9185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개요의 너비는 같은 비율 (pc 화면)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75" y="875250"/>
            <a:ext cx="4208506" cy="1163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75" y="2140975"/>
            <a:ext cx="3488724" cy="9641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75" y="3256525"/>
            <a:ext cx="2760875" cy="7630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7"/>
          <p:cNvSpPr txBox="1"/>
          <p:nvPr/>
        </p:nvSpPr>
        <p:spPr>
          <a:xfrm>
            <a:off x="5292850" y="923825"/>
            <a:ext cx="2942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3개 개요는 같은 비율이 너비를 갖기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4530850" y="2905025"/>
            <a:ext cx="29424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즉, 개요의 너비는 브라우저 화면의 너비에 맞게 조절.</a:t>
            </a:r>
            <a:endParaRPr sz="1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9" name="Google Shape;109;p17"/>
          <p:cNvCxnSpPr>
            <a:endCxn id="105" idx="3"/>
          </p:cNvCxnSpPr>
          <p:nvPr/>
        </p:nvCxnSpPr>
        <p:spPr>
          <a:xfrm rot="10800000">
            <a:off x="3809099" y="2623063"/>
            <a:ext cx="752100" cy="33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0" name="Google Shape;110;p17"/>
          <p:cNvCxnSpPr>
            <a:stCxn id="108" idx="1"/>
            <a:endCxn id="106" idx="3"/>
          </p:cNvCxnSpPr>
          <p:nvPr/>
        </p:nvCxnSpPr>
        <p:spPr>
          <a:xfrm flipH="1">
            <a:off x="3081250" y="3424175"/>
            <a:ext cx="1449600" cy="21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1" name="Google Shape;111;p17"/>
          <p:cNvCxnSpPr>
            <a:stCxn id="108" idx="0"/>
            <a:endCxn id="104" idx="3"/>
          </p:cNvCxnSpPr>
          <p:nvPr/>
        </p:nvCxnSpPr>
        <p:spPr>
          <a:xfrm rot="10800000">
            <a:off x="4528750" y="1456925"/>
            <a:ext cx="1473300" cy="144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결과</a:t>
            </a:r>
            <a:endParaRPr/>
          </a:p>
        </p:txBody>
      </p:sp>
      <p:pic>
        <p:nvPicPr>
          <p:cNvPr id="498" name="Google Shape;4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87725"/>
            <a:ext cx="4792651" cy="142958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99" name="Google Shape;499;p62"/>
          <p:cNvCxnSpPr/>
          <p:nvPr/>
        </p:nvCxnSpPr>
        <p:spPr>
          <a:xfrm>
            <a:off x="5598400" y="993025"/>
            <a:ext cx="0" cy="31422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2"/>
          <p:cNvSpPr/>
          <p:nvPr/>
        </p:nvSpPr>
        <p:spPr>
          <a:xfrm>
            <a:off x="5021250" y="22290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2"/>
          <p:cNvSpPr/>
          <p:nvPr/>
        </p:nvSpPr>
        <p:spPr>
          <a:xfrm>
            <a:off x="5097450" y="8775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pic>
        <p:nvPicPr>
          <p:cNvPr id="502" name="Google Shape;50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989" y="1630425"/>
            <a:ext cx="2464285" cy="16961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10 : 개요 글자  및 스타일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24800" y="1113650"/>
            <a:ext cx="76809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-"/>
            </a:pPr>
            <a:r>
              <a:rPr lang="ko" sz="2400">
                <a:latin typeface="Open Sans"/>
                <a:ea typeface="Open Sans"/>
                <a:cs typeface="Open Sans"/>
                <a:sym typeface="Open Sans"/>
              </a:rPr>
              <a:t>첫번째 개요 만들기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-"/>
            </a:pPr>
            <a:r>
              <a:rPr lang="ko" sz="2400">
                <a:latin typeface="Open Sans"/>
                <a:ea typeface="Open Sans"/>
                <a:cs typeface="Open Sans"/>
                <a:sym typeface="Open Sans"/>
              </a:rPr>
              <a:t>개요 내부에 개요의 제목, 문장, 링크 추가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Char char="-"/>
            </a:pPr>
            <a:r>
              <a:rPr lang="ko" sz="2400">
                <a:latin typeface="Open Sans"/>
                <a:ea typeface="Open Sans"/>
                <a:cs typeface="Open Sans"/>
                <a:sym typeface="Open Sans"/>
              </a:rPr>
              <a:t>스타일 조정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10 : 개요 글자 구조 및 스타일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0375" y="1235875"/>
            <a:ext cx="746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컨텐츠B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"conB"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개요 (이이콘 + 텍스트)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"text"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&lt;h2&gt;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라이프로그란?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&lt;/h2&gt;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일상의 이런저런 것들을 기록하다 보면 보이지 않던 소중한 것들이 보입니다.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MORE...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7250" y="881100"/>
            <a:ext cx="1502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index.html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-4075" y="40650"/>
            <a:ext cx="5308200" cy="51435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 B : 개요 (아이콘 + 텍스트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.text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줄높이 : font-size 의 1.8배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opacity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#5D9AB2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var(--main-color);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.conB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underline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3883375" y="327900"/>
            <a:ext cx="1157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style.css</a:t>
            </a:r>
            <a:endParaRPr b="1"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998100" y="1696050"/>
            <a:ext cx="573900" cy="8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975" y="1543650"/>
            <a:ext cx="4305150" cy="1085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11: 아이콘  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개요에 아이콘 추가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Font Awesome 사용  </a:t>
            </a:r>
            <a:r>
              <a:rPr lang="ko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http://fontawesome.io/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아이콘 둥글게 만들기 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https://fontawesome.com/start</a:t>
            </a:r>
            <a:r>
              <a:rPr lang="ko"/>
              <a:t>   들어가서 코드를 받아 두자 (복사!)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